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aven Pro"/>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avenPro-regular.fntdata"/><Relationship Id="rId14" Type="http://schemas.openxmlformats.org/officeDocument/2006/relationships/slide" Target="slides/slide9.xml"/><Relationship Id="rId16"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7b1db45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7b1db45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7b1db4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7b1db4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Expected activities in counties in 2018 and 2030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7b1db457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7b1db457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activities in counties in 2040 and 2050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7b1db457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b1db457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Angeles expected to have around 22000 activities in the next 30-40 years, based on the expected population increase. This data could be used to help in staffing the water department in the counties. Higher the expected activities, more employees are needed to address the issues.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7b1db45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7b1db45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Publicly supplied water is equal to the amount of people that receive water from the County </a:t>
            </a:r>
            <a:r>
              <a:rPr lang="en"/>
              <a:t>through</a:t>
            </a:r>
            <a:r>
              <a:rPr lang="en"/>
              <a:t> their water system. </a:t>
            </a:r>
            <a:endParaRPr/>
          </a:p>
          <a:p>
            <a:pPr indent="0" lvl="0" marL="0" rtl="0" algn="l">
              <a:spcBef>
                <a:spcPts val="0"/>
              </a:spcBef>
              <a:spcAft>
                <a:spcPts val="0"/>
              </a:spcAft>
              <a:buNone/>
            </a:pPr>
            <a:r>
              <a:rPr lang="en"/>
              <a:t>As we can see more Urban Counties have a higher proportion because they have more developed water systems. </a:t>
            </a:r>
            <a:endParaRPr/>
          </a:p>
          <a:p>
            <a:pPr indent="0" lvl="0" marL="0" rtl="0" algn="l">
              <a:spcBef>
                <a:spcPts val="0"/>
              </a:spcBef>
              <a:spcAft>
                <a:spcPts val="0"/>
              </a:spcAft>
              <a:buNone/>
            </a:pPr>
            <a:r>
              <a:rPr lang="en"/>
              <a:t>Calculation = People who receive water/ Population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7b1db45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7b1db45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7b1db457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7b1db457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7b1db45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7b1db45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Maven Pro"/>
                <a:ea typeface="Maven Pro"/>
                <a:cs typeface="Maven Pro"/>
                <a:sym typeface="Maven Pro"/>
              </a:rPr>
              <a:t>RATE OF WELL DEPLETION GREATEST IN AGRICULTURAL COUNTIES</a:t>
            </a:r>
            <a:endParaRPr b="1" sz="1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44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601670" y="1960930"/>
            <a:ext cx="8093400" cy="13839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601670" y="3335275"/>
            <a:ext cx="8093400" cy="1221600"/>
          </a:xfrm>
          <a:prstGeom prst="rect">
            <a:avLst/>
          </a:prstGeom>
          <a:noFill/>
          <a:ln>
            <a:noFill/>
          </a:ln>
        </p:spPr>
        <p:txBody>
          <a:bodyPr anchorCtr="0" anchor="t" bIns="45700" lIns="91425" spcFirstLastPara="1" rIns="91425" wrap="square" tIns="45700"/>
          <a:lstStyle>
            <a:lvl1pPr lvl="0" algn="l">
              <a:spcBef>
                <a:spcPts val="560"/>
              </a:spcBef>
              <a:spcAft>
                <a:spcPts val="0"/>
              </a:spcAft>
              <a:buClr>
                <a:srgbClr val="00698A"/>
              </a:buClr>
              <a:buSzPts val="2800"/>
              <a:buNone/>
              <a:defRPr b="0" i="0" sz="2800">
                <a:solidFill>
                  <a:srgbClr val="00698A"/>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6" name="Shape 86"/>
        <p:cNvGrpSpPr/>
        <p:nvPr/>
      </p:nvGrpSpPr>
      <p:grpSpPr>
        <a:xfrm>
          <a:off x="0" y="0"/>
          <a:ext cx="0" cy="0"/>
          <a:chOff x="0" y="0"/>
          <a:chExt cx="0" cy="0"/>
        </a:xfrm>
      </p:grpSpPr>
      <p:grpSp>
        <p:nvGrpSpPr>
          <p:cNvPr id="87" name="Google Shape;87;p14"/>
          <p:cNvGrpSpPr/>
          <p:nvPr/>
        </p:nvGrpSpPr>
        <p:grpSpPr>
          <a:xfrm>
            <a:off x="625966" y="299376"/>
            <a:ext cx="999312" cy="999312"/>
            <a:chOff x="348199" y="179450"/>
            <a:chExt cx="1116300" cy="1116300"/>
          </a:xfrm>
        </p:grpSpPr>
        <p:sp>
          <p:nvSpPr>
            <p:cNvPr id="88" name="Google Shape;88;p1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4"/>
          <p:cNvSpPr txBox="1"/>
          <p:nvPr>
            <p:ph type="title"/>
          </p:nvPr>
        </p:nvSpPr>
        <p:spPr>
          <a:xfrm>
            <a:off x="1303800" y="598575"/>
            <a:ext cx="7030500" cy="999300"/>
          </a:xfrm>
          <a:prstGeom prst="rect">
            <a:avLst/>
          </a:prstGeom>
        </p:spPr>
        <p:txBody>
          <a:bodyPr anchorCtr="0" anchor="ctr" bIns="45700" lIns="91425" spcFirstLastPara="1" rIns="91425" wrap="square" tIns="45700"/>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4"/>
          <p:cNvSpPr txBox="1"/>
          <p:nvPr>
            <p:ph idx="1" type="body"/>
          </p:nvPr>
        </p:nvSpPr>
        <p:spPr>
          <a:xfrm>
            <a:off x="1303800" y="1990050"/>
            <a:ext cx="7030500" cy="2541600"/>
          </a:xfrm>
          <a:prstGeom prst="rect">
            <a:avLst/>
          </a:prstGeom>
        </p:spPr>
        <p:txBody>
          <a:bodyPr anchorCtr="0" anchor="t" bIns="45700" lIns="91425" spcFirstLastPara="1" rIns="91425" wrap="square" tIns="45700"/>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92" name="Google Shape;92;p14"/>
          <p:cNvSpPr txBox="1"/>
          <p:nvPr>
            <p:ph idx="12" type="sldNum"/>
          </p:nvPr>
        </p:nvSpPr>
        <p:spPr>
          <a:xfrm>
            <a:off x="8451046" y="4736976"/>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48965" y="281175"/>
            <a:ext cx="8246100" cy="891900"/>
          </a:xfrm>
          <a:prstGeom prst="rect">
            <a:avLst/>
          </a:prstGeom>
          <a:noFill/>
          <a:ln>
            <a:noFill/>
          </a:ln>
        </p:spPr>
        <p:txBody>
          <a:bodyPr anchorCtr="0" anchor="ctr" bIns="45700" lIns="91425" spcFirstLastPara="1" rIns="91425" wrap="square" tIns="45700"/>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48966" y="1350111"/>
            <a:ext cx="8246100" cy="33594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54375" y="433880"/>
            <a:ext cx="5955600" cy="572700"/>
          </a:xfrm>
          <a:prstGeom prst="rect">
            <a:avLst/>
          </a:prstGeom>
          <a:noFill/>
          <a:ln>
            <a:noFill/>
          </a:ln>
        </p:spPr>
        <p:txBody>
          <a:bodyPr anchorCtr="0" anchor="ctr" bIns="45700" lIns="91425" spcFirstLastPara="1" rIns="91425" wrap="square" tIns="45700"/>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54375" y="1198559"/>
            <a:ext cx="5955600" cy="35112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9" name="Shape 29"/>
        <p:cNvGrpSpPr/>
        <p:nvPr/>
      </p:nvGrpSpPr>
      <p:grpSpPr>
        <a:xfrm>
          <a:off x="0" y="0"/>
          <a:ext cx="0" cy="0"/>
          <a:chOff x="0" y="0"/>
          <a:chExt cx="0" cy="0"/>
        </a:xfrm>
      </p:grpSpPr>
      <p:sp>
        <p:nvSpPr>
          <p:cNvPr id="30" name="Google Shape;30;p5"/>
          <p:cNvSpPr txBox="1"/>
          <p:nvPr>
            <p:ph type="title"/>
          </p:nvPr>
        </p:nvSpPr>
        <p:spPr>
          <a:xfrm>
            <a:off x="448964" y="433880"/>
            <a:ext cx="8246100" cy="763500"/>
          </a:xfrm>
          <a:prstGeom prst="rect">
            <a:avLst/>
          </a:prstGeom>
          <a:noFill/>
          <a:ln>
            <a:noFill/>
          </a:ln>
        </p:spPr>
        <p:txBody>
          <a:bodyPr anchorCtr="0" anchor="ctr" bIns="45700" lIns="91425" spcFirstLastPara="1" rIns="91425" wrap="square" tIns="45700"/>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536879" y="1529410"/>
            <a:ext cx="4040100" cy="479700"/>
          </a:xfrm>
          <a:prstGeom prst="rect">
            <a:avLst/>
          </a:prstGeom>
          <a:noFill/>
          <a:ln>
            <a:noFill/>
          </a:ln>
        </p:spPr>
        <p:txBody>
          <a:bodyPr anchorCtr="0" anchor="b" bIns="45700" lIns="91425" spcFirstLastPara="1" rIns="91425" wrap="square" tIns="45700"/>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 name="Google Shape;32;p5"/>
          <p:cNvSpPr txBox="1"/>
          <p:nvPr>
            <p:ph idx="2" type="body"/>
          </p:nvPr>
        </p:nvSpPr>
        <p:spPr>
          <a:xfrm>
            <a:off x="536879" y="1960930"/>
            <a:ext cx="4040100" cy="2137800"/>
          </a:xfrm>
          <a:prstGeom prst="rect">
            <a:avLst/>
          </a:prstGeom>
          <a:noFill/>
          <a:ln>
            <a:noFill/>
          </a:ln>
        </p:spPr>
        <p:txBody>
          <a:bodyPr anchorCtr="0" anchor="t" bIns="45700" lIns="91425" spcFirstLastPara="1" rIns="91425" wrap="square" tIns="45700"/>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3" name="Google Shape;33;p5"/>
          <p:cNvSpPr txBox="1"/>
          <p:nvPr>
            <p:ph idx="3" type="body"/>
          </p:nvPr>
        </p:nvSpPr>
        <p:spPr>
          <a:xfrm>
            <a:off x="4572000" y="1529410"/>
            <a:ext cx="4041900" cy="479700"/>
          </a:xfrm>
          <a:prstGeom prst="rect">
            <a:avLst/>
          </a:prstGeom>
          <a:noFill/>
          <a:ln>
            <a:noFill/>
          </a:ln>
        </p:spPr>
        <p:txBody>
          <a:bodyPr anchorCtr="0" anchor="b" bIns="45700" lIns="91425" spcFirstLastPara="1" rIns="91425" wrap="square" tIns="45700"/>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4" name="Google Shape;34;p5"/>
          <p:cNvSpPr txBox="1"/>
          <p:nvPr>
            <p:ph idx="4" type="body"/>
          </p:nvPr>
        </p:nvSpPr>
        <p:spPr>
          <a:xfrm>
            <a:off x="4572000" y="1960930"/>
            <a:ext cx="4041900" cy="2137800"/>
          </a:xfrm>
          <a:prstGeom prst="rect">
            <a:avLst/>
          </a:prstGeom>
          <a:noFill/>
          <a:ln>
            <a:noFill/>
          </a:ln>
        </p:spPr>
        <p:txBody>
          <a:bodyPr anchorCtr="0" anchor="t" bIns="45700" lIns="91425" spcFirstLastPara="1" rIns="91425" wrap="square" tIns="45700"/>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5" name="Google Shape;35;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 name="Shape 38"/>
        <p:cNvGrpSpPr/>
        <p:nvPr/>
      </p:nvGrpSpPr>
      <p:grpSpPr>
        <a:xfrm>
          <a:off x="0" y="0"/>
          <a:ext cx="0" cy="0"/>
          <a:chOff x="0" y="0"/>
          <a:chExt cx="0" cy="0"/>
        </a:xfrm>
      </p:grpSpPr>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 name="Shape 42"/>
        <p:cNvGrpSpPr/>
        <p:nvPr/>
      </p:nvGrpSpPr>
      <p:grpSpPr>
        <a:xfrm>
          <a:off x="0" y="0"/>
          <a:ext cx="0" cy="0"/>
          <a:chOff x="0" y="0"/>
          <a:chExt cx="0" cy="0"/>
        </a:xfrm>
      </p:grpSpPr>
      <p:sp>
        <p:nvSpPr>
          <p:cNvPr id="43" name="Google Shape;43;p7"/>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5" name="Google Shape;45;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1" name="Google Shape;51;p8"/>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2" name="Google Shape;52;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ctrTitle"/>
          </p:nvPr>
        </p:nvSpPr>
        <p:spPr>
          <a:xfrm>
            <a:off x="601675" y="1274975"/>
            <a:ext cx="3779100" cy="20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Maven Pro"/>
                <a:ea typeface="Maven Pro"/>
                <a:cs typeface="Maven Pro"/>
                <a:sym typeface="Maven Pro"/>
              </a:rPr>
              <a:t>SAFE DRINKING WATER IN</a:t>
            </a:r>
            <a:endParaRPr>
              <a:latin typeface="Maven Pro"/>
              <a:ea typeface="Maven Pro"/>
              <a:cs typeface="Maven Pro"/>
              <a:sym typeface="Maven Pro"/>
            </a:endParaRPr>
          </a:p>
          <a:p>
            <a:pPr indent="0" lvl="0" marL="0" rtl="0" algn="ctr">
              <a:spcBef>
                <a:spcPts val="0"/>
              </a:spcBef>
              <a:spcAft>
                <a:spcPts val="0"/>
              </a:spcAft>
              <a:buNone/>
            </a:pPr>
            <a:r>
              <a:rPr lang="en">
                <a:latin typeface="Maven Pro"/>
                <a:ea typeface="Maven Pro"/>
                <a:cs typeface="Maven Pro"/>
                <a:sym typeface="Maven Pro"/>
              </a:rPr>
              <a:t>CALIFORNIA</a:t>
            </a:r>
            <a:endParaRPr>
              <a:latin typeface="Maven Pro"/>
              <a:ea typeface="Maven Pro"/>
              <a:cs typeface="Maven Pro"/>
              <a:sym typeface="Maven Pro"/>
            </a:endParaRPr>
          </a:p>
        </p:txBody>
      </p:sp>
      <p:sp>
        <p:nvSpPr>
          <p:cNvPr id="98" name="Google Shape;98;p15"/>
          <p:cNvSpPr txBox="1"/>
          <p:nvPr>
            <p:ph idx="1" type="subTitle"/>
          </p:nvPr>
        </p:nvSpPr>
        <p:spPr>
          <a:xfrm>
            <a:off x="601670" y="3335275"/>
            <a:ext cx="8093400" cy="1221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
                <a:latin typeface="Maven Pro"/>
                <a:ea typeface="Maven Pro"/>
                <a:cs typeface="Maven Pro"/>
                <a:sym typeface="Maven Pro"/>
              </a:rPr>
              <a:t>Ready2R</a:t>
            </a:r>
            <a:endParaRPr>
              <a:latin typeface="Maven Pro"/>
              <a:ea typeface="Maven Pro"/>
              <a:cs typeface="Maven Pro"/>
              <a:sym typeface="Maven Pro"/>
            </a:endParaRPr>
          </a:p>
          <a:p>
            <a:pPr indent="0" lvl="0" marL="0" rtl="0" algn="l">
              <a:spcBef>
                <a:spcPts val="560"/>
              </a:spcBef>
              <a:spcAft>
                <a:spcPts val="0"/>
              </a:spcAft>
              <a:buNone/>
            </a:pPr>
            <a:r>
              <a:rPr lang="en" sz="1800">
                <a:latin typeface="Maven Pro"/>
                <a:ea typeface="Maven Pro"/>
                <a:cs typeface="Maven Pro"/>
                <a:sym typeface="Maven Pro"/>
              </a:rPr>
              <a:t>Kevin, Siying, Wiliam, Samir, Nijanth and Pablo</a:t>
            </a:r>
            <a:endParaRPr sz="1800">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1303800" y="358700"/>
            <a:ext cx="7030500" cy="99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000">
                <a:latin typeface="Maven Pro"/>
                <a:ea typeface="Maven Pro"/>
                <a:cs typeface="Maven Pro"/>
                <a:sym typeface="Maven Pro"/>
              </a:rPr>
              <a:t>PREDICTING REGULATORY ACTIVITIES</a:t>
            </a:r>
            <a:endParaRPr b="1" sz="3000">
              <a:latin typeface="Maven Pro"/>
              <a:ea typeface="Maven Pro"/>
              <a:cs typeface="Maven Pro"/>
              <a:sym typeface="Maven Pro"/>
            </a:endParaRPr>
          </a:p>
        </p:txBody>
      </p:sp>
      <p:sp>
        <p:nvSpPr>
          <p:cNvPr id="104" name="Google Shape;104;p16"/>
          <p:cNvSpPr txBox="1"/>
          <p:nvPr>
            <p:ph idx="1" type="body"/>
          </p:nvPr>
        </p:nvSpPr>
        <p:spPr>
          <a:xfrm>
            <a:off x="1303800" y="1358000"/>
            <a:ext cx="7030500" cy="36111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lang="en" sz="1400">
                <a:solidFill>
                  <a:srgbClr val="000000"/>
                </a:solidFill>
                <a:latin typeface="Maven Pro"/>
                <a:ea typeface="Maven Pro"/>
                <a:cs typeface="Maven Pro"/>
                <a:sym typeface="Maven Pro"/>
              </a:rPr>
              <a:t>USE EXPECTED POPULATION AND COUNTY AS A FACTOR TO PREDICT REGULATORY ACTIVITIES/COUNTY</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b="1" lang="en" sz="1400">
                <a:solidFill>
                  <a:srgbClr val="000000"/>
                </a:solidFill>
                <a:latin typeface="Maven Pro"/>
                <a:ea typeface="Maven Pro"/>
                <a:cs typeface="Maven Pro"/>
                <a:sym typeface="Maven Pro"/>
              </a:rPr>
              <a:t>MODEL INPUTS</a:t>
            </a:r>
            <a:r>
              <a:rPr lang="en" sz="1400">
                <a:solidFill>
                  <a:srgbClr val="000000"/>
                </a:solidFill>
                <a:latin typeface="Maven Pro"/>
                <a:ea typeface="Maven Pro"/>
                <a:cs typeface="Maven Pro"/>
                <a:sym typeface="Maven Pro"/>
              </a:rPr>
              <a:t>: </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lang="en" sz="1400">
                <a:solidFill>
                  <a:srgbClr val="000000"/>
                </a:solidFill>
                <a:latin typeface="Maven Pro"/>
                <a:ea typeface="Maven Pro"/>
                <a:cs typeface="Maven Pro"/>
                <a:sym typeface="Maven Pro"/>
              </a:rPr>
              <a:t>COUNTIES AS CATEGORIES</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lang="en" sz="1400">
                <a:solidFill>
                  <a:srgbClr val="000000"/>
                </a:solidFill>
                <a:latin typeface="Maven Pro"/>
                <a:ea typeface="Maven Pro"/>
                <a:cs typeface="Maven Pro"/>
                <a:sym typeface="Maven Pro"/>
              </a:rPr>
              <a:t>YEAR AS CONTINUOUS VARIABLE</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lang="en" sz="1400">
                <a:solidFill>
                  <a:srgbClr val="000000"/>
                </a:solidFill>
                <a:latin typeface="Maven Pro"/>
                <a:ea typeface="Maven Pro"/>
                <a:cs typeface="Maven Pro"/>
                <a:sym typeface="Maven Pro"/>
              </a:rPr>
              <a:t>TOTAL POPULATION FOR EACH YEAR</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b="1" lang="en" sz="1400">
                <a:solidFill>
                  <a:srgbClr val="000000"/>
                </a:solidFill>
                <a:latin typeface="Maven Pro"/>
                <a:ea typeface="Maven Pro"/>
                <a:cs typeface="Maven Pro"/>
                <a:sym typeface="Maven Pro"/>
              </a:rPr>
              <a:t>PREDICTION</a:t>
            </a:r>
            <a:r>
              <a:rPr lang="en" sz="1400">
                <a:solidFill>
                  <a:srgbClr val="000000"/>
                </a:solidFill>
                <a:latin typeface="Maven Pro"/>
                <a:ea typeface="Maven Pro"/>
                <a:cs typeface="Maven Pro"/>
                <a:sym typeface="Maven Pro"/>
              </a:rPr>
              <a:t>:</a:t>
            </a:r>
            <a:endParaRPr sz="1400">
              <a:solidFill>
                <a:srgbClr val="000000"/>
              </a:solidFill>
              <a:latin typeface="Maven Pro"/>
              <a:ea typeface="Maven Pro"/>
              <a:cs typeface="Maven Pro"/>
              <a:sym typeface="Maven Pro"/>
            </a:endParaRPr>
          </a:p>
          <a:p>
            <a:pPr indent="0" lvl="0" marL="0" rtl="0" algn="ctr">
              <a:lnSpc>
                <a:spcPct val="100000"/>
              </a:lnSpc>
              <a:spcBef>
                <a:spcPts val="640"/>
              </a:spcBef>
              <a:spcAft>
                <a:spcPts val="0"/>
              </a:spcAft>
              <a:buNone/>
            </a:pPr>
            <a:r>
              <a:rPr lang="en" sz="1400">
                <a:solidFill>
                  <a:srgbClr val="000000"/>
                </a:solidFill>
                <a:latin typeface="Maven Pro"/>
                <a:ea typeface="Maven Pro"/>
                <a:cs typeface="Maven Pro"/>
                <a:sym typeface="Maven Pro"/>
              </a:rPr>
              <a:t>EXPECTED TOTAL REGULATORY ACTIVITIES</a:t>
            </a:r>
            <a:endParaRPr sz="1400">
              <a:solidFill>
                <a:srgbClr val="000000"/>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b="0" l="1294" r="2134" t="6890"/>
          <a:stretch/>
        </p:blipFill>
        <p:spPr>
          <a:xfrm>
            <a:off x="4674100" y="1680650"/>
            <a:ext cx="4354500" cy="2993451"/>
          </a:xfrm>
          <a:prstGeom prst="rect">
            <a:avLst/>
          </a:prstGeom>
          <a:noFill/>
          <a:ln>
            <a:noFill/>
          </a:ln>
        </p:spPr>
      </p:pic>
      <p:pic>
        <p:nvPicPr>
          <p:cNvPr id="110" name="Google Shape;110;p17"/>
          <p:cNvPicPr preferRelativeResize="0"/>
          <p:nvPr/>
        </p:nvPicPr>
        <p:blipFill rotWithShape="1">
          <a:blip r:embed="rId4">
            <a:alphaModFix/>
          </a:blip>
          <a:srcRect b="3222" l="1099" r="1557" t="7515"/>
          <a:stretch/>
        </p:blipFill>
        <p:spPr>
          <a:xfrm>
            <a:off x="77300" y="1694400"/>
            <a:ext cx="4494700" cy="2965949"/>
          </a:xfrm>
          <a:prstGeom prst="rect">
            <a:avLst/>
          </a:prstGeom>
          <a:noFill/>
          <a:ln>
            <a:noFill/>
          </a:ln>
        </p:spPr>
      </p:pic>
      <p:sp>
        <p:nvSpPr>
          <p:cNvPr id="111" name="Google Shape;111;p17"/>
          <p:cNvSpPr txBox="1"/>
          <p:nvPr/>
        </p:nvSpPr>
        <p:spPr>
          <a:xfrm>
            <a:off x="2329650" y="292375"/>
            <a:ext cx="44847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ven Pro"/>
                <a:ea typeface="Maven Pro"/>
                <a:cs typeface="Maven Pro"/>
                <a:sym typeface="Maven Pro"/>
              </a:rPr>
              <a:t>PREDICTING FUTURE REGULATORY ACTIVITIES</a:t>
            </a:r>
            <a:endParaRPr b="1">
              <a:latin typeface="Maven Pro"/>
              <a:ea typeface="Maven Pro"/>
              <a:cs typeface="Maven Pro"/>
              <a:sym typeface="Maven Pro"/>
            </a:endParaRPr>
          </a:p>
          <a:p>
            <a:pPr indent="0" lvl="0" marL="0" rtl="0" algn="ctr">
              <a:spcBef>
                <a:spcPts val="0"/>
              </a:spcBef>
              <a:spcAft>
                <a:spcPts val="0"/>
              </a:spcAft>
              <a:buNone/>
            </a:pPr>
            <a:r>
              <a:rPr b="1" lang="en">
                <a:latin typeface="Maven Pro"/>
                <a:ea typeface="Maven Pro"/>
                <a:cs typeface="Maven Pro"/>
                <a:sym typeface="Maven Pro"/>
              </a:rPr>
              <a:t>2018-2030</a:t>
            </a:r>
            <a:endParaRPr b="1">
              <a:latin typeface="Maven Pro"/>
              <a:ea typeface="Maven Pro"/>
              <a:cs typeface="Maven Pro"/>
              <a:sym typeface="Maven Pro"/>
            </a:endParaRPr>
          </a:p>
        </p:txBody>
      </p:sp>
      <p:sp>
        <p:nvSpPr>
          <p:cNvPr id="112" name="Google Shape;112;p17"/>
          <p:cNvSpPr txBox="1"/>
          <p:nvPr/>
        </p:nvSpPr>
        <p:spPr>
          <a:xfrm>
            <a:off x="137225" y="1291250"/>
            <a:ext cx="20574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2018</a:t>
            </a:r>
            <a:endParaRPr b="1" sz="1800">
              <a:latin typeface="Calibri"/>
              <a:ea typeface="Calibri"/>
              <a:cs typeface="Calibri"/>
              <a:sym typeface="Calibri"/>
            </a:endParaRPr>
          </a:p>
        </p:txBody>
      </p:sp>
      <p:sp>
        <p:nvSpPr>
          <p:cNvPr id="113" name="Google Shape;113;p17"/>
          <p:cNvSpPr txBox="1"/>
          <p:nvPr/>
        </p:nvSpPr>
        <p:spPr>
          <a:xfrm>
            <a:off x="4758275" y="1291250"/>
            <a:ext cx="12984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2030</a:t>
            </a:r>
            <a:endParaRPr b="1"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18"/>
          <p:cNvPicPr preferRelativeResize="0"/>
          <p:nvPr/>
        </p:nvPicPr>
        <p:blipFill rotWithShape="1">
          <a:blip r:embed="rId3">
            <a:alphaModFix/>
          </a:blip>
          <a:srcRect b="2726" l="1582" r="1330" t="6389"/>
          <a:stretch/>
        </p:blipFill>
        <p:spPr>
          <a:xfrm>
            <a:off x="58875" y="1565400"/>
            <a:ext cx="4513126" cy="2966249"/>
          </a:xfrm>
          <a:prstGeom prst="rect">
            <a:avLst/>
          </a:prstGeom>
          <a:noFill/>
          <a:ln>
            <a:noFill/>
          </a:ln>
        </p:spPr>
      </p:pic>
      <p:pic>
        <p:nvPicPr>
          <p:cNvPr id="119" name="Google Shape;119;p18"/>
          <p:cNvPicPr preferRelativeResize="0"/>
          <p:nvPr/>
        </p:nvPicPr>
        <p:blipFill rotWithShape="1">
          <a:blip r:embed="rId4">
            <a:alphaModFix/>
          </a:blip>
          <a:srcRect b="2117" l="1072" r="1385" t="6998"/>
          <a:stretch/>
        </p:blipFill>
        <p:spPr>
          <a:xfrm>
            <a:off x="4674100" y="1565400"/>
            <a:ext cx="4350049" cy="2966249"/>
          </a:xfrm>
          <a:prstGeom prst="rect">
            <a:avLst/>
          </a:prstGeom>
          <a:noFill/>
          <a:ln>
            <a:noFill/>
          </a:ln>
        </p:spPr>
      </p:pic>
      <p:sp>
        <p:nvSpPr>
          <p:cNvPr id="120" name="Google Shape;120;p18"/>
          <p:cNvSpPr txBox="1"/>
          <p:nvPr/>
        </p:nvSpPr>
        <p:spPr>
          <a:xfrm>
            <a:off x="2329650" y="292375"/>
            <a:ext cx="44847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ven Pro"/>
                <a:ea typeface="Maven Pro"/>
                <a:cs typeface="Maven Pro"/>
                <a:sym typeface="Maven Pro"/>
              </a:rPr>
              <a:t>PREDICTING FUTURE REGULATORY ACTIVITIES</a:t>
            </a:r>
            <a:endParaRPr b="1">
              <a:latin typeface="Maven Pro"/>
              <a:ea typeface="Maven Pro"/>
              <a:cs typeface="Maven Pro"/>
              <a:sym typeface="Maven Pro"/>
            </a:endParaRPr>
          </a:p>
          <a:p>
            <a:pPr indent="0" lvl="0" marL="0" rtl="0" algn="ctr">
              <a:spcBef>
                <a:spcPts val="0"/>
              </a:spcBef>
              <a:spcAft>
                <a:spcPts val="0"/>
              </a:spcAft>
              <a:buNone/>
            </a:pPr>
            <a:r>
              <a:rPr b="1" lang="en">
                <a:latin typeface="Maven Pro"/>
                <a:ea typeface="Maven Pro"/>
                <a:cs typeface="Maven Pro"/>
                <a:sym typeface="Maven Pro"/>
              </a:rPr>
              <a:t>2040-2050</a:t>
            </a:r>
            <a:endParaRPr b="1">
              <a:latin typeface="Maven Pro"/>
              <a:ea typeface="Maven Pro"/>
              <a:cs typeface="Maven Pro"/>
              <a:sym typeface="Maven Pro"/>
            </a:endParaRPr>
          </a:p>
        </p:txBody>
      </p:sp>
      <p:sp>
        <p:nvSpPr>
          <p:cNvPr id="121" name="Google Shape;121;p18"/>
          <p:cNvSpPr txBox="1"/>
          <p:nvPr/>
        </p:nvSpPr>
        <p:spPr>
          <a:xfrm>
            <a:off x="128775" y="1078650"/>
            <a:ext cx="1488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2040</a:t>
            </a:r>
            <a:endParaRPr b="1" sz="1800">
              <a:latin typeface="Calibri"/>
              <a:ea typeface="Calibri"/>
              <a:cs typeface="Calibri"/>
              <a:sym typeface="Calibri"/>
            </a:endParaRPr>
          </a:p>
        </p:txBody>
      </p:sp>
      <p:sp>
        <p:nvSpPr>
          <p:cNvPr id="122" name="Google Shape;122;p18"/>
          <p:cNvSpPr txBox="1"/>
          <p:nvPr/>
        </p:nvSpPr>
        <p:spPr>
          <a:xfrm>
            <a:off x="4454375" y="1118575"/>
            <a:ext cx="1288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2050</a:t>
            </a:r>
            <a:endParaRPr b="1"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2270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1800"/>
              <a:t>TOTAL EXPECTED ACTIVITIES/COUNTY</a:t>
            </a:r>
            <a:endParaRPr sz="1800"/>
          </a:p>
        </p:txBody>
      </p:sp>
      <p:pic>
        <p:nvPicPr>
          <p:cNvPr id="128" name="Google Shape;128;p19"/>
          <p:cNvPicPr preferRelativeResize="0"/>
          <p:nvPr/>
        </p:nvPicPr>
        <p:blipFill>
          <a:blip r:embed="rId3">
            <a:alphaModFix/>
          </a:blip>
          <a:stretch>
            <a:fillRect/>
          </a:stretch>
        </p:blipFill>
        <p:spPr>
          <a:xfrm>
            <a:off x="152400" y="799775"/>
            <a:ext cx="8679899" cy="4191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1356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2400">
                <a:latin typeface="Maven Pro"/>
                <a:ea typeface="Maven Pro"/>
                <a:cs typeface="Maven Pro"/>
                <a:sym typeface="Maven Pro"/>
              </a:rPr>
              <a:t>PROPORTION OF PEOPLE WHO WERE </a:t>
            </a:r>
            <a:endParaRPr b="1" sz="2400">
              <a:latin typeface="Maven Pro"/>
              <a:ea typeface="Maven Pro"/>
              <a:cs typeface="Maven Pro"/>
              <a:sym typeface="Maven Pro"/>
            </a:endParaRPr>
          </a:p>
          <a:p>
            <a:pPr indent="0" lvl="0" marL="0" rtl="0" algn="ctr">
              <a:spcBef>
                <a:spcPts val="0"/>
              </a:spcBef>
              <a:spcAft>
                <a:spcPts val="0"/>
              </a:spcAft>
              <a:buNone/>
            </a:pPr>
            <a:r>
              <a:rPr b="1" lang="en" sz="2400">
                <a:latin typeface="Maven Pro"/>
                <a:ea typeface="Maven Pro"/>
                <a:cs typeface="Maven Pro"/>
                <a:sym typeface="Maven Pro"/>
              </a:rPr>
              <a:t>PUBLICLY SUPPLIED WATER</a:t>
            </a:r>
            <a:endParaRPr b="1" sz="2400">
              <a:latin typeface="Maven Pro"/>
              <a:ea typeface="Maven Pro"/>
              <a:cs typeface="Maven Pro"/>
              <a:sym typeface="Maven Pro"/>
            </a:endParaRPr>
          </a:p>
        </p:txBody>
      </p:sp>
      <p:pic>
        <p:nvPicPr>
          <p:cNvPr id="134" name="Google Shape;134;p20"/>
          <p:cNvPicPr preferRelativeResize="0"/>
          <p:nvPr/>
        </p:nvPicPr>
        <p:blipFill>
          <a:blip r:embed="rId3">
            <a:alphaModFix/>
          </a:blip>
          <a:stretch>
            <a:fillRect/>
          </a:stretch>
        </p:blipFill>
        <p:spPr>
          <a:xfrm>
            <a:off x="1981063" y="821925"/>
            <a:ext cx="5654175" cy="422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87000" y="598575"/>
            <a:ext cx="8487000" cy="999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Most Wells in Agricultural Counties</a:t>
            </a:r>
            <a:endParaRPr/>
          </a:p>
        </p:txBody>
      </p:sp>
      <p:sp>
        <p:nvSpPr>
          <p:cNvPr id="140" name="Google Shape;140;p21"/>
          <p:cNvSpPr txBox="1"/>
          <p:nvPr>
            <p:ph idx="1" type="body"/>
          </p:nvPr>
        </p:nvSpPr>
        <p:spPr>
          <a:xfrm>
            <a:off x="1303800" y="1990050"/>
            <a:ext cx="7030500" cy="254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pic>
        <p:nvPicPr>
          <p:cNvPr id="141" name="Google Shape;141;p21"/>
          <p:cNvPicPr preferRelativeResize="0"/>
          <p:nvPr/>
        </p:nvPicPr>
        <p:blipFill>
          <a:blip r:embed="rId3">
            <a:alphaModFix/>
          </a:blip>
          <a:stretch>
            <a:fillRect/>
          </a:stretch>
        </p:blipFill>
        <p:spPr>
          <a:xfrm>
            <a:off x="351490" y="0"/>
            <a:ext cx="833247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755400" y="0"/>
            <a:ext cx="734784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180000" y="598575"/>
            <a:ext cx="3339000" cy="3406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000">
                <a:latin typeface="Maven Pro"/>
                <a:ea typeface="Maven Pro"/>
                <a:cs typeface="Maven Pro"/>
                <a:sym typeface="Maven Pro"/>
              </a:rPr>
              <a:t>RATE OF WELL DEPLETION GREATEST IN AGRICULTURAL COUNTIES</a:t>
            </a:r>
            <a:endParaRPr b="1" sz="3000">
              <a:latin typeface="Maven Pro"/>
              <a:ea typeface="Maven Pro"/>
              <a:cs typeface="Maven Pro"/>
              <a:sym typeface="Maven Pro"/>
            </a:endParaRPr>
          </a:p>
        </p:txBody>
      </p:sp>
      <p:pic>
        <p:nvPicPr>
          <p:cNvPr id="152" name="Google Shape;152;p23"/>
          <p:cNvPicPr preferRelativeResize="0"/>
          <p:nvPr/>
        </p:nvPicPr>
        <p:blipFill>
          <a:blip r:embed="rId3">
            <a:alphaModFix/>
          </a:blip>
          <a:stretch>
            <a:fillRect/>
          </a:stretch>
        </p:blipFill>
        <p:spPr>
          <a:xfrm>
            <a:off x="3933000" y="177750"/>
            <a:ext cx="4851000" cy="485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